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280189" y="2147172"/>
            <a:ext cx="755642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AI-Based Gear Defect Detection Using CNN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6280189" y="3904893"/>
            <a:ext cx="7556422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Gears are critical in mechanical systems, but defects can lead to machine failure, production losses, and safety hazards. Manual inspection is time-consuming and error-prone. This presentation outlines the development of an AI-based defect detection system using CNN to classify gear images into different fault types, automating defect detection and improving quality control.</a:t>
            </a:r>
          </a:p>
        </p:txBody>
      </p:sp>
      <p:sp>
        <p:nvSpPr>
          <p:cNvPr id="113" name="Text"/>
          <p:cNvSpPr txBox="1"/>
          <p:nvPr/>
        </p:nvSpPr>
        <p:spPr>
          <a:xfrm>
            <a:off x="12839214" y="7526245"/>
            <a:ext cx="1722606" cy="625189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 0"/>
          <p:cNvSpPr txBox="1"/>
          <p:nvPr/>
        </p:nvSpPr>
        <p:spPr>
          <a:xfrm>
            <a:off x="793790" y="2539960"/>
            <a:ext cx="7314821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Problem Statement &amp; Objective</a:t>
            </a:r>
          </a:p>
        </p:txBody>
      </p:sp>
      <p:sp>
        <p:nvSpPr>
          <p:cNvPr id="116" name="Text 1"/>
          <p:cNvSpPr txBox="1"/>
          <p:nvPr/>
        </p:nvSpPr>
        <p:spPr>
          <a:xfrm>
            <a:off x="793789" y="3815715"/>
            <a:ext cx="99352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Problem</a:t>
            </a:r>
          </a:p>
        </p:txBody>
      </p:sp>
      <p:sp>
        <p:nvSpPr>
          <p:cNvPr id="117" name="Text 2"/>
          <p:cNvSpPr txBox="1"/>
          <p:nvPr/>
        </p:nvSpPr>
        <p:spPr>
          <a:xfrm>
            <a:off x="793789" y="4396859"/>
            <a:ext cx="624471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Gears are critical components; defects can lead to machine failure, production losses, and safety hazards. Manual inspection is time-consuming and error-prone.</a:t>
            </a:r>
          </a:p>
        </p:txBody>
      </p:sp>
      <p:sp>
        <p:nvSpPr>
          <p:cNvPr id="118" name="Text 3"/>
          <p:cNvSpPr txBox="1"/>
          <p:nvPr/>
        </p:nvSpPr>
        <p:spPr>
          <a:xfrm>
            <a:off x="7599520" y="3815715"/>
            <a:ext cx="110078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Objective</a:t>
            </a:r>
          </a:p>
        </p:txBody>
      </p:sp>
      <p:sp>
        <p:nvSpPr>
          <p:cNvPr id="119" name="Text 4"/>
          <p:cNvSpPr txBox="1"/>
          <p:nvPr/>
        </p:nvSpPr>
        <p:spPr>
          <a:xfrm>
            <a:off x="7599520" y="4396859"/>
            <a:ext cx="6244710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Develop an AI-based defect detection system using CNN to classify gear images into different fault types, automating defect detection and improving quality control.</a:t>
            </a:r>
          </a:p>
        </p:txBody>
      </p:sp>
      <p:sp>
        <p:nvSpPr>
          <p:cNvPr id="120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 0"/>
          <p:cNvSpPr txBox="1"/>
          <p:nvPr/>
        </p:nvSpPr>
        <p:spPr>
          <a:xfrm>
            <a:off x="6280189" y="1428868"/>
            <a:ext cx="4565490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Dataset Description</a:t>
            </a:r>
          </a:p>
        </p:txBody>
      </p:sp>
      <p:sp>
        <p:nvSpPr>
          <p:cNvPr id="124" name="Shape 1"/>
          <p:cNvSpPr/>
          <p:nvPr/>
        </p:nvSpPr>
        <p:spPr>
          <a:xfrm>
            <a:off x="6280189" y="2477809"/>
            <a:ext cx="3664865" cy="2773800"/>
          </a:xfrm>
          <a:prstGeom prst="roundRect">
            <a:avLst>
              <a:gd name="adj" fmla="val 3435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Text 2"/>
          <p:cNvSpPr txBox="1"/>
          <p:nvPr/>
        </p:nvSpPr>
        <p:spPr>
          <a:xfrm>
            <a:off x="6514624" y="2712243"/>
            <a:ext cx="151883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Image Count</a:t>
            </a:r>
          </a:p>
        </p:txBody>
      </p:sp>
      <p:sp>
        <p:nvSpPr>
          <p:cNvPr id="126" name="Text 3"/>
          <p:cNvSpPr txBox="1"/>
          <p:nvPr/>
        </p:nvSpPr>
        <p:spPr>
          <a:xfrm>
            <a:off x="6514624" y="3202662"/>
            <a:ext cx="319599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The dataset consists of 936 gear images.</a:t>
            </a:r>
          </a:p>
        </p:txBody>
      </p:sp>
      <p:sp>
        <p:nvSpPr>
          <p:cNvPr id="127" name="Shape 4"/>
          <p:cNvSpPr/>
          <p:nvPr/>
        </p:nvSpPr>
        <p:spPr>
          <a:xfrm>
            <a:off x="10171866" y="2477809"/>
            <a:ext cx="3664864" cy="2773800"/>
          </a:xfrm>
          <a:prstGeom prst="roundRect">
            <a:avLst>
              <a:gd name="adj" fmla="val 3435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Text 5"/>
          <p:cNvSpPr txBox="1"/>
          <p:nvPr/>
        </p:nvSpPr>
        <p:spPr>
          <a:xfrm>
            <a:off x="10406301" y="2712243"/>
            <a:ext cx="135853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Fault Types</a:t>
            </a:r>
          </a:p>
        </p:txBody>
      </p:sp>
      <p:sp>
        <p:nvSpPr>
          <p:cNvPr id="129" name="Text 6"/>
          <p:cNvSpPr txBox="1"/>
          <p:nvPr/>
        </p:nvSpPr>
        <p:spPr>
          <a:xfrm>
            <a:off x="10406301" y="3202662"/>
            <a:ext cx="3195996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Images are classified into 9 fault types, including healthy gears, missing tooth, crack, spalling, and varying degrees of chipping.</a:t>
            </a:r>
          </a:p>
        </p:txBody>
      </p:sp>
      <p:sp>
        <p:nvSpPr>
          <p:cNvPr id="130" name="Shape 7"/>
          <p:cNvSpPr/>
          <p:nvPr/>
        </p:nvSpPr>
        <p:spPr>
          <a:xfrm>
            <a:off x="6280189" y="5478422"/>
            <a:ext cx="7556422" cy="1322190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Text 8"/>
          <p:cNvSpPr txBox="1"/>
          <p:nvPr/>
        </p:nvSpPr>
        <p:spPr>
          <a:xfrm>
            <a:off x="6514624" y="5712857"/>
            <a:ext cx="203334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Class Distribution</a:t>
            </a:r>
          </a:p>
        </p:txBody>
      </p:sp>
      <p:sp>
        <p:nvSpPr>
          <p:cNvPr id="132" name="Text 9"/>
          <p:cNvSpPr txBox="1"/>
          <p:nvPr/>
        </p:nvSpPr>
        <p:spPr>
          <a:xfrm>
            <a:off x="6514624" y="6203274"/>
            <a:ext cx="571537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Each class contains 104 images, ensuring a balanced dataset.</a:t>
            </a:r>
          </a:p>
        </p:txBody>
      </p:sp>
      <p:sp>
        <p:nvSpPr>
          <p:cNvPr id="133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 0"/>
          <p:cNvSpPr txBox="1"/>
          <p:nvPr/>
        </p:nvSpPr>
        <p:spPr>
          <a:xfrm>
            <a:off x="793790" y="1651158"/>
            <a:ext cx="7556421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Data Preprocessing &amp; Augmentation</a:t>
            </a:r>
          </a:p>
        </p:txBody>
      </p:sp>
      <p:sp>
        <p:nvSpPr>
          <p:cNvPr id="137" name="Shape 1"/>
          <p:cNvSpPr/>
          <p:nvPr/>
        </p:nvSpPr>
        <p:spPr>
          <a:xfrm>
            <a:off x="793790" y="366402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Text 2"/>
          <p:cNvSpPr txBox="1"/>
          <p:nvPr/>
        </p:nvSpPr>
        <p:spPr>
          <a:xfrm>
            <a:off x="955850" y="3706534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 spc="-8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1</a:t>
            </a:r>
          </a:p>
        </p:txBody>
      </p:sp>
      <p:sp>
        <p:nvSpPr>
          <p:cNvPr id="139" name="Text 3"/>
          <p:cNvSpPr txBox="1"/>
          <p:nvPr/>
        </p:nvSpPr>
        <p:spPr>
          <a:xfrm>
            <a:off x="1530905" y="3664029"/>
            <a:ext cx="101611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Resizing</a:t>
            </a:r>
          </a:p>
        </p:txBody>
      </p:sp>
      <p:sp>
        <p:nvSpPr>
          <p:cNvPr id="140" name="Text 4"/>
          <p:cNvSpPr txBox="1"/>
          <p:nvPr/>
        </p:nvSpPr>
        <p:spPr>
          <a:xfrm>
            <a:off x="1530905" y="4154447"/>
            <a:ext cx="2927749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Images were resized to (128x128) for uniformity.</a:t>
            </a:r>
          </a:p>
        </p:txBody>
      </p:sp>
      <p:sp>
        <p:nvSpPr>
          <p:cNvPr id="141" name="Shape 5"/>
          <p:cNvSpPr/>
          <p:nvPr/>
        </p:nvSpPr>
        <p:spPr>
          <a:xfrm>
            <a:off x="4685467" y="366402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 6"/>
          <p:cNvSpPr txBox="1"/>
          <p:nvPr/>
        </p:nvSpPr>
        <p:spPr>
          <a:xfrm>
            <a:off x="4847527" y="3706534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 spc="-8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2</a:t>
            </a:r>
          </a:p>
        </p:txBody>
      </p:sp>
      <p:sp>
        <p:nvSpPr>
          <p:cNvPr id="143" name="Text 7"/>
          <p:cNvSpPr txBox="1"/>
          <p:nvPr/>
        </p:nvSpPr>
        <p:spPr>
          <a:xfrm>
            <a:off x="5422582" y="3664029"/>
            <a:ext cx="161013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Normalization</a:t>
            </a:r>
          </a:p>
        </p:txBody>
      </p:sp>
      <p:sp>
        <p:nvSpPr>
          <p:cNvPr id="144" name="Text 8"/>
          <p:cNvSpPr txBox="1"/>
          <p:nvPr/>
        </p:nvSpPr>
        <p:spPr>
          <a:xfrm>
            <a:off x="5422582" y="4154447"/>
            <a:ext cx="2927748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Pixel values were scaled between 0-1.</a:t>
            </a:r>
          </a:p>
        </p:txBody>
      </p:sp>
      <p:sp>
        <p:nvSpPr>
          <p:cNvPr id="145" name="Shape 9"/>
          <p:cNvSpPr/>
          <p:nvPr/>
        </p:nvSpPr>
        <p:spPr>
          <a:xfrm>
            <a:off x="793790" y="5362218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Text 10"/>
          <p:cNvSpPr txBox="1"/>
          <p:nvPr/>
        </p:nvSpPr>
        <p:spPr>
          <a:xfrm>
            <a:off x="955850" y="5404722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 spc="-8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3</a:t>
            </a:r>
          </a:p>
        </p:txBody>
      </p:sp>
      <p:sp>
        <p:nvSpPr>
          <p:cNvPr id="147" name="Text 11"/>
          <p:cNvSpPr txBox="1"/>
          <p:nvPr/>
        </p:nvSpPr>
        <p:spPr>
          <a:xfrm>
            <a:off x="1530905" y="5362218"/>
            <a:ext cx="163474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Augmentation</a:t>
            </a:r>
          </a:p>
        </p:txBody>
      </p:sp>
      <p:sp>
        <p:nvSpPr>
          <p:cNvPr id="148" name="Text 12"/>
          <p:cNvSpPr txBox="1"/>
          <p:nvPr/>
        </p:nvSpPr>
        <p:spPr>
          <a:xfrm>
            <a:off x="1530906" y="5852636"/>
            <a:ext cx="681930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Rotation, flipping, and zoom were applied to increase dataset diversity and improve model generalization.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0"/>
          <p:cNvSpPr txBox="1"/>
          <p:nvPr/>
        </p:nvSpPr>
        <p:spPr>
          <a:xfrm>
            <a:off x="691991" y="543639"/>
            <a:ext cx="5154143" cy="59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800" spc="-116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Model Architecture (CNN)</a:t>
            </a:r>
          </a:p>
        </p:txBody>
      </p:sp>
      <p:sp>
        <p:nvSpPr>
          <p:cNvPr id="151" name="Shape 1"/>
          <p:cNvSpPr/>
          <p:nvPr/>
        </p:nvSpPr>
        <p:spPr>
          <a:xfrm>
            <a:off x="7303769" y="1556979"/>
            <a:ext cx="22861" cy="6129220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Shape 2"/>
          <p:cNvSpPr/>
          <p:nvPr/>
        </p:nvSpPr>
        <p:spPr>
          <a:xfrm>
            <a:off x="6522601" y="1990368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Shape 3"/>
          <p:cNvSpPr/>
          <p:nvPr/>
        </p:nvSpPr>
        <p:spPr>
          <a:xfrm>
            <a:off x="7092791" y="1779389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4" name="Text 4"/>
          <p:cNvSpPr txBox="1"/>
          <p:nvPr/>
        </p:nvSpPr>
        <p:spPr>
          <a:xfrm>
            <a:off x="7232069" y="1816476"/>
            <a:ext cx="16626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1</a:t>
            </a:r>
          </a:p>
        </p:txBody>
      </p:sp>
      <p:sp>
        <p:nvSpPr>
          <p:cNvPr id="155" name="Text 5"/>
          <p:cNvSpPr txBox="1"/>
          <p:nvPr/>
        </p:nvSpPr>
        <p:spPr>
          <a:xfrm>
            <a:off x="4207775" y="1754623"/>
            <a:ext cx="2118850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Convolutional Layers</a:t>
            </a:r>
          </a:p>
        </p:txBody>
      </p:sp>
      <p:sp>
        <p:nvSpPr>
          <p:cNvPr id="156" name="Text 6"/>
          <p:cNvSpPr txBox="1"/>
          <p:nvPr/>
        </p:nvSpPr>
        <p:spPr>
          <a:xfrm>
            <a:off x="3525634" y="2182177"/>
            <a:ext cx="2800990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Extract features from gear images.</a:t>
            </a:r>
          </a:p>
        </p:txBody>
      </p:sp>
      <p:sp>
        <p:nvSpPr>
          <p:cNvPr id="157" name="Shape 7"/>
          <p:cNvSpPr/>
          <p:nvPr/>
        </p:nvSpPr>
        <p:spPr>
          <a:xfrm>
            <a:off x="7514749" y="2978824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8" name="Shape 8"/>
          <p:cNvSpPr/>
          <p:nvPr/>
        </p:nvSpPr>
        <p:spPr>
          <a:xfrm>
            <a:off x="7092791" y="2767845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Text 9"/>
          <p:cNvSpPr txBox="1"/>
          <p:nvPr/>
        </p:nvSpPr>
        <p:spPr>
          <a:xfrm>
            <a:off x="7232069" y="2804934"/>
            <a:ext cx="16626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2</a:t>
            </a:r>
          </a:p>
        </p:txBody>
      </p:sp>
      <p:sp>
        <p:nvSpPr>
          <p:cNvPr id="160" name="Text 10"/>
          <p:cNvSpPr txBox="1"/>
          <p:nvPr/>
        </p:nvSpPr>
        <p:spPr>
          <a:xfrm>
            <a:off x="8303776" y="2743081"/>
            <a:ext cx="203195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Batch Normalization</a:t>
            </a:r>
          </a:p>
        </p:txBody>
      </p:sp>
      <p:sp>
        <p:nvSpPr>
          <p:cNvPr id="161" name="Text 11"/>
          <p:cNvSpPr txBox="1"/>
          <p:nvPr/>
        </p:nvSpPr>
        <p:spPr>
          <a:xfrm>
            <a:off x="8303776" y="3170633"/>
            <a:ext cx="3240007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Speeds up training &amp; stabilizes learning.</a:t>
            </a:r>
          </a:p>
        </p:txBody>
      </p:sp>
      <p:sp>
        <p:nvSpPr>
          <p:cNvPr id="162" name="Shape 12"/>
          <p:cNvSpPr/>
          <p:nvPr/>
        </p:nvSpPr>
        <p:spPr>
          <a:xfrm>
            <a:off x="6522601" y="3868459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Shape 13"/>
          <p:cNvSpPr/>
          <p:nvPr/>
        </p:nvSpPr>
        <p:spPr>
          <a:xfrm>
            <a:off x="7092791" y="3657481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Text 14"/>
          <p:cNvSpPr txBox="1"/>
          <p:nvPr/>
        </p:nvSpPr>
        <p:spPr>
          <a:xfrm>
            <a:off x="7232069" y="3694569"/>
            <a:ext cx="16626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3</a:t>
            </a:r>
          </a:p>
        </p:txBody>
      </p:sp>
      <p:sp>
        <p:nvSpPr>
          <p:cNvPr id="165" name="Text 15"/>
          <p:cNvSpPr txBox="1"/>
          <p:nvPr/>
        </p:nvSpPr>
        <p:spPr>
          <a:xfrm>
            <a:off x="5067093" y="3632715"/>
            <a:ext cx="1259532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Max Pooling</a:t>
            </a:r>
          </a:p>
        </p:txBody>
      </p:sp>
      <p:sp>
        <p:nvSpPr>
          <p:cNvPr id="166" name="Text 16"/>
          <p:cNvSpPr txBox="1"/>
          <p:nvPr/>
        </p:nvSpPr>
        <p:spPr>
          <a:xfrm>
            <a:off x="1927051" y="4060268"/>
            <a:ext cx="4399573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Reduces spatial dimensions while preserving features.</a:t>
            </a:r>
          </a:p>
        </p:txBody>
      </p:sp>
      <p:sp>
        <p:nvSpPr>
          <p:cNvPr id="167" name="Shape 17"/>
          <p:cNvSpPr/>
          <p:nvPr/>
        </p:nvSpPr>
        <p:spPr>
          <a:xfrm>
            <a:off x="7514749" y="4758213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8" name="Shape 18"/>
          <p:cNvSpPr/>
          <p:nvPr/>
        </p:nvSpPr>
        <p:spPr>
          <a:xfrm>
            <a:off x="7092791" y="4547234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Text 19"/>
          <p:cNvSpPr txBox="1"/>
          <p:nvPr/>
        </p:nvSpPr>
        <p:spPr>
          <a:xfrm>
            <a:off x="7232069" y="4584322"/>
            <a:ext cx="16626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4</a:t>
            </a:r>
          </a:p>
        </p:txBody>
      </p:sp>
      <p:sp>
        <p:nvSpPr>
          <p:cNvPr id="170" name="Text 20"/>
          <p:cNvSpPr txBox="1"/>
          <p:nvPr/>
        </p:nvSpPr>
        <p:spPr>
          <a:xfrm>
            <a:off x="8303776" y="4522470"/>
            <a:ext cx="819592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Dropout</a:t>
            </a:r>
          </a:p>
        </p:txBody>
      </p:sp>
      <p:sp>
        <p:nvSpPr>
          <p:cNvPr id="171" name="Text 21"/>
          <p:cNvSpPr txBox="1"/>
          <p:nvPr/>
        </p:nvSpPr>
        <p:spPr>
          <a:xfrm>
            <a:off x="8303776" y="4950023"/>
            <a:ext cx="1613549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Prevents overfitting.</a:t>
            </a:r>
          </a:p>
        </p:txBody>
      </p:sp>
      <p:sp>
        <p:nvSpPr>
          <p:cNvPr id="172" name="Shape 22"/>
          <p:cNvSpPr/>
          <p:nvPr/>
        </p:nvSpPr>
        <p:spPr>
          <a:xfrm>
            <a:off x="6522601" y="5647968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Shape 23"/>
          <p:cNvSpPr/>
          <p:nvPr/>
        </p:nvSpPr>
        <p:spPr>
          <a:xfrm>
            <a:off x="7092791" y="5436989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Text 24"/>
          <p:cNvSpPr txBox="1"/>
          <p:nvPr/>
        </p:nvSpPr>
        <p:spPr>
          <a:xfrm>
            <a:off x="7232069" y="5474077"/>
            <a:ext cx="166263" cy="30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5</a:t>
            </a:r>
          </a:p>
        </p:txBody>
      </p:sp>
      <p:sp>
        <p:nvSpPr>
          <p:cNvPr id="175" name="Text 25"/>
          <p:cNvSpPr txBox="1"/>
          <p:nvPr/>
        </p:nvSpPr>
        <p:spPr>
          <a:xfrm>
            <a:off x="4913513" y="5412223"/>
            <a:ext cx="1413112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Dense Layers</a:t>
            </a:r>
          </a:p>
        </p:txBody>
      </p:sp>
      <p:sp>
        <p:nvSpPr>
          <p:cNvPr id="176" name="Text 26"/>
          <p:cNvSpPr txBox="1"/>
          <p:nvPr/>
        </p:nvSpPr>
        <p:spPr>
          <a:xfrm>
            <a:off x="3122924" y="5839778"/>
            <a:ext cx="3203700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Fully connected layers for classification.</a:t>
            </a:r>
          </a:p>
        </p:txBody>
      </p:sp>
      <p:sp>
        <p:nvSpPr>
          <p:cNvPr id="177" name="Shape 27"/>
          <p:cNvSpPr/>
          <p:nvPr/>
        </p:nvSpPr>
        <p:spPr>
          <a:xfrm>
            <a:off x="7514749" y="6537721"/>
            <a:ext cx="593051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hape 28"/>
          <p:cNvSpPr/>
          <p:nvPr/>
        </p:nvSpPr>
        <p:spPr>
          <a:xfrm>
            <a:off x="7092791" y="6326742"/>
            <a:ext cx="444819" cy="444819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Text 29"/>
          <p:cNvSpPr txBox="1"/>
          <p:nvPr/>
        </p:nvSpPr>
        <p:spPr>
          <a:xfrm>
            <a:off x="7232069" y="6363830"/>
            <a:ext cx="166263" cy="30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z="2300" spc="-7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6</a:t>
            </a:r>
          </a:p>
        </p:txBody>
      </p:sp>
      <p:sp>
        <p:nvSpPr>
          <p:cNvPr id="180" name="Text 30"/>
          <p:cNvSpPr txBox="1"/>
          <p:nvPr/>
        </p:nvSpPr>
        <p:spPr>
          <a:xfrm>
            <a:off x="8303776" y="6301978"/>
            <a:ext cx="1865182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 spc="-58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Softmax Activation</a:t>
            </a:r>
          </a:p>
        </p:txBody>
      </p:sp>
      <p:sp>
        <p:nvSpPr>
          <p:cNvPr id="181" name="Text 31"/>
          <p:cNvSpPr txBox="1"/>
          <p:nvPr/>
        </p:nvSpPr>
        <p:spPr>
          <a:xfrm>
            <a:off x="8303776" y="6729531"/>
            <a:ext cx="3709720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 spc="-31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Outputs probability distribution over 9 classes.</a:t>
            </a:r>
          </a:p>
        </p:txBody>
      </p:sp>
      <p:sp>
        <p:nvSpPr>
          <p:cNvPr id="182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 0"/>
          <p:cNvSpPr txBox="1"/>
          <p:nvPr/>
        </p:nvSpPr>
        <p:spPr>
          <a:xfrm>
            <a:off x="6280189" y="877013"/>
            <a:ext cx="6835795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Model Compilation &amp; Training</a:t>
            </a:r>
          </a:p>
        </p:txBody>
      </p:sp>
      <p:pic>
        <p:nvPicPr>
          <p:cNvPr id="18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1925954"/>
            <a:ext cx="1134071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1"/>
          <p:cNvSpPr txBox="1"/>
          <p:nvPr/>
        </p:nvSpPr>
        <p:spPr>
          <a:xfrm>
            <a:off x="7754421" y="2152768"/>
            <a:ext cx="113148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Optimizer</a:t>
            </a:r>
          </a:p>
        </p:txBody>
      </p:sp>
      <p:sp>
        <p:nvSpPr>
          <p:cNvPr id="188" name="Text 2"/>
          <p:cNvSpPr txBox="1"/>
          <p:nvPr/>
        </p:nvSpPr>
        <p:spPr>
          <a:xfrm>
            <a:off x="7754421" y="2643188"/>
            <a:ext cx="488272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Adam (adaptive learning rate for faster convergence).</a:t>
            </a:r>
          </a:p>
        </p:txBody>
      </p:sp>
      <p:pic>
        <p:nvPicPr>
          <p:cNvPr id="18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0189" y="3286838"/>
            <a:ext cx="1134071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3"/>
          <p:cNvSpPr txBox="1"/>
          <p:nvPr/>
        </p:nvSpPr>
        <p:spPr>
          <a:xfrm>
            <a:off x="7754421" y="3513652"/>
            <a:ext cx="164151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Loss Function</a:t>
            </a:r>
          </a:p>
        </p:txBody>
      </p:sp>
      <p:sp>
        <p:nvSpPr>
          <p:cNvPr id="191" name="Text 4"/>
          <p:cNvSpPr txBox="1"/>
          <p:nvPr/>
        </p:nvSpPr>
        <p:spPr>
          <a:xfrm>
            <a:off x="7754421" y="4004071"/>
            <a:ext cx="506269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Categorical Crossentropy (for multi-class classification).</a:t>
            </a:r>
          </a:p>
        </p:txBody>
      </p:sp>
      <p:pic>
        <p:nvPicPr>
          <p:cNvPr id="19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189" y="4647724"/>
            <a:ext cx="1134071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 5"/>
          <p:cNvSpPr txBox="1"/>
          <p:nvPr/>
        </p:nvSpPr>
        <p:spPr>
          <a:xfrm>
            <a:off x="7754421" y="4874538"/>
            <a:ext cx="72222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Metric</a:t>
            </a:r>
          </a:p>
        </p:txBody>
      </p:sp>
      <p:sp>
        <p:nvSpPr>
          <p:cNvPr id="194" name="Text 6"/>
          <p:cNvSpPr txBox="1"/>
          <p:nvPr/>
        </p:nvSpPr>
        <p:spPr>
          <a:xfrm>
            <a:off x="7754421" y="5364955"/>
            <a:ext cx="90346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Accuracy.</a:t>
            </a:r>
          </a:p>
        </p:txBody>
      </p:sp>
      <p:sp>
        <p:nvSpPr>
          <p:cNvPr id="195" name="Text 7"/>
          <p:cNvSpPr txBox="1"/>
          <p:nvPr/>
        </p:nvSpPr>
        <p:spPr>
          <a:xfrm>
            <a:off x="6280189" y="6263759"/>
            <a:ext cx="7556422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The model was compiled using the Adam optimizer, categorical crossentropy loss function, and accuracy metric. It was trained for 20 epochs with validation data.</a:t>
            </a:r>
          </a:p>
        </p:txBody>
      </p:sp>
      <p:sp>
        <p:nvSpPr>
          <p:cNvPr id="196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ext 0"/>
          <p:cNvSpPr txBox="1"/>
          <p:nvPr/>
        </p:nvSpPr>
        <p:spPr>
          <a:xfrm>
            <a:off x="6271497" y="618649"/>
            <a:ext cx="4833497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2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Results &amp; Evaluation</a:t>
            </a:r>
          </a:p>
        </p:txBody>
      </p:sp>
      <p:sp>
        <p:nvSpPr>
          <p:cNvPr id="200" name="Text 1"/>
          <p:cNvSpPr txBox="1"/>
          <p:nvPr/>
        </p:nvSpPr>
        <p:spPr>
          <a:xfrm>
            <a:off x="9470894" y="1768196"/>
            <a:ext cx="1175012" cy="758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sz="5800" spc="-175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100</a:t>
            </a:r>
          </a:p>
        </p:txBody>
      </p:sp>
      <p:sp>
        <p:nvSpPr>
          <p:cNvPr id="201" name="Text 2"/>
          <p:cNvSpPr txBox="1"/>
          <p:nvPr/>
        </p:nvSpPr>
        <p:spPr>
          <a:xfrm>
            <a:off x="9018043" y="2788801"/>
            <a:ext cx="208071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spc="-66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Training Accuracy</a:t>
            </a:r>
          </a:p>
        </p:txBody>
      </p:sp>
      <p:sp>
        <p:nvSpPr>
          <p:cNvPr id="202" name="Text 3"/>
          <p:cNvSpPr txBox="1"/>
          <p:nvPr/>
        </p:nvSpPr>
        <p:spPr>
          <a:xfrm>
            <a:off x="7816132" y="3273742"/>
            <a:ext cx="448453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1700" spc="-34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Achieved 100% accuracy on the training dataset.</a:t>
            </a:r>
          </a:p>
        </p:txBody>
      </p:sp>
      <p:sp>
        <p:nvSpPr>
          <p:cNvPr id="203" name="Text 4"/>
          <p:cNvSpPr txBox="1"/>
          <p:nvPr/>
        </p:nvSpPr>
        <p:spPr>
          <a:xfrm>
            <a:off x="9470894" y="4417695"/>
            <a:ext cx="1175012" cy="75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800"/>
              </a:lnSpc>
              <a:defRPr sz="5800" spc="-175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100</a:t>
            </a:r>
          </a:p>
        </p:txBody>
      </p:sp>
      <p:sp>
        <p:nvSpPr>
          <p:cNvPr id="204" name="Text 5"/>
          <p:cNvSpPr txBox="1"/>
          <p:nvPr/>
        </p:nvSpPr>
        <p:spPr>
          <a:xfrm>
            <a:off x="8922741" y="5438299"/>
            <a:ext cx="227131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spc="-66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Validation Accuracy</a:t>
            </a:r>
          </a:p>
        </p:txBody>
      </p:sp>
      <p:sp>
        <p:nvSpPr>
          <p:cNvPr id="205" name="Text 6"/>
          <p:cNvSpPr txBox="1"/>
          <p:nvPr/>
        </p:nvSpPr>
        <p:spPr>
          <a:xfrm>
            <a:off x="7718530" y="5923239"/>
            <a:ext cx="467973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1700" spc="-34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Achieved 100% accuracy on the validation dataset.</a:t>
            </a:r>
          </a:p>
        </p:txBody>
      </p:sp>
      <p:sp>
        <p:nvSpPr>
          <p:cNvPr id="206" name="Text 7"/>
          <p:cNvSpPr txBox="1"/>
          <p:nvPr/>
        </p:nvSpPr>
        <p:spPr>
          <a:xfrm>
            <a:off x="6271497" y="6534387"/>
            <a:ext cx="7573805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4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The model achieved perfect accuracy on both training and validation datasets, indicating successful learning and generalization. A confusion matrix showcases model performance on different defect types.</a:t>
            </a:r>
          </a:p>
        </p:txBody>
      </p:sp>
      <p:sp>
        <p:nvSpPr>
          <p:cNvPr id="207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0"/>
          <p:cNvSpPr txBox="1"/>
          <p:nvPr/>
        </p:nvSpPr>
        <p:spPr>
          <a:xfrm>
            <a:off x="6280189" y="877132"/>
            <a:ext cx="7083544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Business Impact &amp; Conclusion</a:t>
            </a:r>
          </a:p>
        </p:txBody>
      </p:sp>
      <p:pic>
        <p:nvPicPr>
          <p:cNvPr id="2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189" y="1926073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 1"/>
          <p:cNvSpPr txBox="1"/>
          <p:nvPr/>
        </p:nvSpPr>
        <p:spPr>
          <a:xfrm>
            <a:off x="6280189" y="2719864"/>
            <a:ext cx="2291954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Automated Detection</a:t>
            </a:r>
          </a:p>
        </p:txBody>
      </p:sp>
      <p:sp>
        <p:nvSpPr>
          <p:cNvPr id="213" name="Text 2"/>
          <p:cNvSpPr txBox="1"/>
          <p:nvPr/>
        </p:nvSpPr>
        <p:spPr>
          <a:xfrm>
            <a:off x="6280189" y="3564611"/>
            <a:ext cx="229195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Reduces manual inspection time.</a:t>
            </a:r>
          </a:p>
        </p:txBody>
      </p:sp>
      <p:pic>
        <p:nvPicPr>
          <p:cNvPr id="21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2304" y="1926073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 3"/>
          <p:cNvSpPr txBox="1"/>
          <p:nvPr/>
        </p:nvSpPr>
        <p:spPr>
          <a:xfrm>
            <a:off x="8912304" y="2719864"/>
            <a:ext cx="198842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Improved Quality</a:t>
            </a:r>
          </a:p>
        </p:txBody>
      </p:sp>
      <p:sp>
        <p:nvSpPr>
          <p:cNvPr id="216" name="Text 4"/>
          <p:cNvSpPr txBox="1"/>
          <p:nvPr/>
        </p:nvSpPr>
        <p:spPr>
          <a:xfrm>
            <a:off x="8912304" y="3210282"/>
            <a:ext cx="229207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Enhances quality control in manufacturing.</a:t>
            </a:r>
          </a:p>
        </p:txBody>
      </p:sp>
      <p:pic>
        <p:nvPicPr>
          <p:cNvPr id="21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44537" y="1926073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 5"/>
          <p:cNvSpPr txBox="1"/>
          <p:nvPr/>
        </p:nvSpPr>
        <p:spPr>
          <a:xfrm>
            <a:off x="11544537" y="2719864"/>
            <a:ext cx="201317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Enhanced Safety</a:t>
            </a:r>
          </a:p>
        </p:txBody>
      </p:sp>
      <p:sp>
        <p:nvSpPr>
          <p:cNvPr id="219" name="Text 6"/>
          <p:cNvSpPr txBox="1"/>
          <p:nvPr/>
        </p:nvSpPr>
        <p:spPr>
          <a:xfrm>
            <a:off x="11544537" y="3210282"/>
            <a:ext cx="2291955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Prevents machine failures, enhancing safety &amp; reliability.</a:t>
            </a:r>
          </a:p>
        </p:txBody>
      </p:sp>
      <p:pic>
        <p:nvPicPr>
          <p:cNvPr id="220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0189" y="4979432"/>
            <a:ext cx="566977" cy="56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7"/>
          <p:cNvSpPr txBox="1"/>
          <p:nvPr/>
        </p:nvSpPr>
        <p:spPr>
          <a:xfrm>
            <a:off x="6280189" y="5773222"/>
            <a:ext cx="162768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spc="-67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Cost-Effective</a:t>
            </a:r>
          </a:p>
        </p:txBody>
      </p:sp>
      <p:sp>
        <p:nvSpPr>
          <p:cNvPr id="222" name="Text 8"/>
          <p:cNvSpPr txBox="1"/>
          <p:nvPr/>
        </p:nvSpPr>
        <p:spPr>
          <a:xfrm>
            <a:off x="6280189" y="6263640"/>
            <a:ext cx="2291954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Provides a cost-effective solution for large-scale industries.</a:t>
            </a:r>
          </a:p>
        </p:txBody>
      </p:sp>
      <p:sp>
        <p:nvSpPr>
          <p:cNvPr id="223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 0"/>
          <p:cNvSpPr txBox="1"/>
          <p:nvPr/>
        </p:nvSpPr>
        <p:spPr>
          <a:xfrm>
            <a:off x="793790" y="4463534"/>
            <a:ext cx="354863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spc="-134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r>
              <a:t>Final Summary</a:t>
            </a:r>
          </a:p>
        </p:txBody>
      </p:sp>
      <p:sp>
        <p:nvSpPr>
          <p:cNvPr id="227" name="Text 1"/>
          <p:cNvSpPr txBox="1"/>
          <p:nvPr/>
        </p:nvSpPr>
        <p:spPr>
          <a:xfrm>
            <a:off x="793790" y="5512475"/>
            <a:ext cx="13042821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 spc="-36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The CNN-based defect detection model successfully classifies 9 gear defect types with high accuracy. It provides an automated, efficient, and cost-effective solution for defect detection in mechanical systems. This system improves quality control, prevents machine failures, and enhances safety and reliability in large-scale industries.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12839214" y="7526246"/>
            <a:ext cx="1722606" cy="625188"/>
          </a:xfrm>
          <a:prstGeom prst="rect">
            <a:avLst/>
          </a:prstGeom>
          <a:solidFill>
            <a:srgbClr val="FAF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Bitter Medium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Prajwal S</dc:creator>
  <cp:lastModifiedBy>Prajwal S</cp:lastModifiedBy>
  <cp:revision>2</cp:revision>
  <dcterms:modified xsi:type="dcterms:W3CDTF">2025-03-08T15:06:33Z</dcterms:modified>
</cp:coreProperties>
</file>